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Archiv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chivo-regular.fntdata"/><Relationship Id="rId11" Type="http://schemas.openxmlformats.org/officeDocument/2006/relationships/slide" Target="slides/slide5.xml"/><Relationship Id="rId22" Type="http://schemas.openxmlformats.org/officeDocument/2006/relationships/font" Target="fonts/Archivo-italic.fntdata"/><Relationship Id="rId10" Type="http://schemas.openxmlformats.org/officeDocument/2006/relationships/slide" Target="slides/slide4.xml"/><Relationship Id="rId21" Type="http://schemas.openxmlformats.org/officeDocument/2006/relationships/font" Target="fonts/Archivo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Archiv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d67e87436d_2_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d67e87436d_2_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" name="Google Shape;56;g3d67e87436d_2_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67e87436d_4_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3d67e87436d_4_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d67e87436d_2_13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3d67e87436d_2_13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2" name="Google Shape;272;g3d67e87436d_2_13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d67e87436d_2_16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3d67e87436d_2_16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2" name="Google Shape;302;g3d67e87436d_2_16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d67e87436d_0_9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3d67e87436d_0_9:notes"/>
          <p:cNvSpPr txBox="1"/>
          <p:nvPr>
            <p:ph idx="1" type="body"/>
          </p:nvPr>
        </p:nvSpPr>
        <p:spPr>
          <a:xfrm>
            <a:off x="685800" y="3300413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g3d67e87436d_0_9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d67e87436d_2_1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3d67e87436d_2_1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g3d67e87436d_2_1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67e87436d_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67e87436d_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67e87436d_6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67e87436d_6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d67e87436d_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3d67e87436d_8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67e87436d_2_3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d67e87436d_2_3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g3d67e87436d_2_3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67e87436d_2_6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g3d67e87436d_2_6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g3d67e87436d_2_6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687e7cca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d687e7cca6_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67e87436d_2_9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3d67e87436d_2_9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g3d67e87436d_2_9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11" Type="http://schemas.openxmlformats.org/officeDocument/2006/relationships/image" Target="../media/image15.png"/><Relationship Id="rId10" Type="http://schemas.openxmlformats.org/officeDocument/2006/relationships/image" Target="../media/image17.png"/><Relationship Id="rId9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7" Type="http://schemas.openxmlformats.org/officeDocument/2006/relationships/image" Target="../media/image19.png"/><Relationship Id="rId8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1226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/>
          <p:nvPr/>
        </p:nvSpPr>
        <p:spPr>
          <a:xfrm>
            <a:off x="617220" y="1577340"/>
            <a:ext cx="822960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Georgia"/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45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59" name="Google Shape;59;p16"/>
          <p:cNvCxnSpPr/>
          <p:nvPr/>
        </p:nvCxnSpPr>
        <p:spPr>
          <a:xfrm>
            <a:off x="651510" y="2640330"/>
            <a:ext cx="822960" cy="0"/>
          </a:xfrm>
          <a:prstGeom prst="straightConnector1">
            <a:avLst/>
          </a:prstGeom>
          <a:noFill/>
          <a:ln cap="flat" cmpd="sng" w="1905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" name="Google Shape;60;p16"/>
          <p:cNvSpPr/>
          <p:nvPr/>
        </p:nvSpPr>
        <p:spPr>
          <a:xfrm>
            <a:off x="617220" y="2777490"/>
            <a:ext cx="8229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D4E6"/>
              </a:buClr>
              <a:buSzPts val="1700"/>
              <a:buFont typeface="Georgia"/>
              <a:buNone/>
            </a:pPr>
            <a:r>
              <a:rPr b="0" i="1" lang="en" sz="1700" u="none" cap="none" strike="noStrike">
                <a:solidFill>
                  <a:srgbClr val="C8D4E6"/>
                </a:solidFill>
                <a:latin typeface="Georgia"/>
                <a:ea typeface="Georgia"/>
                <a:cs typeface="Georgia"/>
                <a:sym typeface="Georgia"/>
              </a:rPr>
              <a:t>Making work easier</a:t>
            </a:r>
            <a:endParaRPr b="0" i="1" sz="1700" u="none" cap="none" strike="noStrike">
              <a:solidFill>
                <a:srgbClr val="C8D4E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16"/>
          <p:cNvSpPr/>
          <p:nvPr/>
        </p:nvSpPr>
        <p:spPr>
          <a:xfrm>
            <a:off x="617220" y="4114800"/>
            <a:ext cx="54864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Antonio Lopez</a:t>
            </a:r>
            <a:endParaRPr b="0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62" name="Google Shape;62;p16"/>
          <p:cNvSpPr/>
          <p:nvPr/>
        </p:nvSpPr>
        <p:spPr>
          <a:xfrm>
            <a:off x="617220" y="435483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3C0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8FA3C0"/>
                </a:solidFill>
                <a:latin typeface="Archivo"/>
                <a:ea typeface="Archivo"/>
                <a:cs typeface="Archivo"/>
                <a:sym typeface="Archivo"/>
              </a:rPr>
              <a:t>Enterprise AI Deployment  ·  IBM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63" name="Google Shape;6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1363" y="491363"/>
            <a:ext cx="1485900" cy="14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2EB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"/>
          <p:cNvSpPr/>
          <p:nvPr/>
        </p:nvSpPr>
        <p:spPr>
          <a:xfrm>
            <a:off x="411480" y="342900"/>
            <a:ext cx="240030" cy="54864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6"/>
          <p:cNvSpPr/>
          <p:nvPr/>
        </p:nvSpPr>
        <p:spPr>
          <a:xfrm>
            <a:off x="720090" y="260604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POINT 3 — THE WINDOW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76" name="Google Shape;276;p26"/>
          <p:cNvSpPr/>
          <p:nvPr/>
        </p:nvSpPr>
        <p:spPr>
          <a:xfrm>
            <a:off x="5987034" y="260604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277" name="Google Shape;277;p26"/>
          <p:cNvCxnSpPr/>
          <p:nvPr/>
        </p:nvCxnSpPr>
        <p:spPr>
          <a:xfrm>
            <a:off x="411480" y="4766310"/>
            <a:ext cx="8318754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8" name="Google Shape;278;p26"/>
          <p:cNvSpPr/>
          <p:nvPr/>
        </p:nvSpPr>
        <p:spPr>
          <a:xfrm>
            <a:off x="411480" y="483489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79" name="Google Shape;279;p26"/>
          <p:cNvSpPr/>
          <p:nvPr/>
        </p:nvSpPr>
        <p:spPr>
          <a:xfrm>
            <a:off x="8044434" y="4834890"/>
            <a:ext cx="685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6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6"/>
          <p:cNvSpPr/>
          <p:nvPr/>
        </p:nvSpPr>
        <p:spPr>
          <a:xfrm>
            <a:off x="411480" y="651510"/>
            <a:ext cx="8318754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Categories get defined once while the rest imitate (or get left behind)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319256" y="1268747"/>
            <a:ext cx="8503200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Calibri"/>
              <a:buNone/>
            </a:pPr>
            <a:r>
              <a:rPr b="0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First movers anchor the market – </a:t>
            </a:r>
            <a:r>
              <a:rPr b="1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Apple</a:t>
            </a:r>
            <a:r>
              <a:rPr b="0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 in Hardware, </a:t>
            </a:r>
            <a:r>
              <a:rPr b="1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Slack</a:t>
            </a:r>
            <a:r>
              <a:rPr b="0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 in Communication Software, </a:t>
            </a:r>
            <a:r>
              <a:rPr b="1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Salesforce</a:t>
            </a:r>
            <a:r>
              <a:rPr b="0" i="1" lang="en" sz="12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 in CRM Software</a:t>
            </a:r>
            <a:endParaRPr b="0" i="0" sz="1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82" name="Google Shape;282;p26"/>
          <p:cNvCxnSpPr/>
          <p:nvPr/>
        </p:nvCxnSpPr>
        <p:spPr>
          <a:xfrm>
            <a:off x="685800" y="2331720"/>
            <a:ext cx="7770114" cy="0"/>
          </a:xfrm>
          <a:prstGeom prst="straightConnector1">
            <a:avLst/>
          </a:prstGeom>
          <a:noFill/>
          <a:ln cap="flat" cmpd="sng" w="19050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3" name="Google Shape;283;p26"/>
          <p:cNvSpPr/>
          <p:nvPr/>
        </p:nvSpPr>
        <p:spPr>
          <a:xfrm>
            <a:off x="1937385" y="2242566"/>
            <a:ext cx="178308" cy="178308"/>
          </a:xfrm>
          <a:prstGeom prst="ellipse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754380" y="1851660"/>
            <a:ext cx="254431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NOW — Q2 2026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85" name="Google Shape;285;p26"/>
          <p:cNvSpPr/>
          <p:nvPr/>
        </p:nvSpPr>
        <p:spPr>
          <a:xfrm>
            <a:off x="754380" y="2503170"/>
            <a:ext cx="254431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4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Window open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6"/>
          <p:cNvSpPr/>
          <p:nvPr/>
        </p:nvSpPr>
        <p:spPr>
          <a:xfrm>
            <a:off x="4618863" y="2242566"/>
            <a:ext cx="178308" cy="178308"/>
          </a:xfrm>
          <a:prstGeom prst="ellipse">
            <a:avLst/>
          </a:prstGeom>
          <a:solidFill>
            <a:srgbClr val="6B7280"/>
          </a:solidFill>
          <a:ln cap="flat" cmpd="sng" w="12700">
            <a:solidFill>
              <a:srgbClr val="6B72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6"/>
          <p:cNvSpPr/>
          <p:nvPr/>
        </p:nvSpPr>
        <p:spPr>
          <a:xfrm>
            <a:off x="3435858" y="1851660"/>
            <a:ext cx="254431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Q3 – Q4 2026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88" name="Google Shape;288;p26"/>
          <p:cNvSpPr/>
          <p:nvPr/>
        </p:nvSpPr>
        <p:spPr>
          <a:xfrm>
            <a:off x="3435858" y="2503170"/>
            <a:ext cx="254431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4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Competitors moving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6"/>
          <p:cNvSpPr/>
          <p:nvPr/>
        </p:nvSpPr>
        <p:spPr>
          <a:xfrm>
            <a:off x="7300341" y="2242566"/>
            <a:ext cx="178308" cy="178308"/>
          </a:xfrm>
          <a:prstGeom prst="ellipse">
            <a:avLst/>
          </a:prstGeom>
          <a:solidFill>
            <a:srgbClr val="B23A48"/>
          </a:solidFill>
          <a:ln cap="flat" cmpd="sng" w="12700">
            <a:solidFill>
              <a:srgbClr val="B23A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6"/>
          <p:cNvSpPr/>
          <p:nvPr/>
        </p:nvSpPr>
        <p:spPr>
          <a:xfrm>
            <a:off x="6117336" y="1851660"/>
            <a:ext cx="2544318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48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B23A48"/>
                </a:solidFill>
                <a:latin typeface="Archivo"/>
                <a:ea typeface="Archivo"/>
                <a:cs typeface="Archivo"/>
                <a:sym typeface="Archivo"/>
              </a:rPr>
              <a:t>Q1 2027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91" name="Google Shape;291;p26"/>
          <p:cNvSpPr/>
          <p:nvPr/>
        </p:nvSpPr>
        <p:spPr>
          <a:xfrm>
            <a:off x="6117336" y="2503170"/>
            <a:ext cx="254431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4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Category closes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1572" y="3168385"/>
            <a:ext cx="941420" cy="941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3038" y="3215449"/>
            <a:ext cx="941417" cy="941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6" title="Untitled (5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30299" y="2831632"/>
            <a:ext cx="1592471" cy="159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0493" y="2948945"/>
            <a:ext cx="988510" cy="988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67042" y="4015463"/>
            <a:ext cx="395416" cy="395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28043" y="4015467"/>
            <a:ext cx="395419" cy="379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55526" y="4015469"/>
            <a:ext cx="345963" cy="34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"/>
          <p:cNvSpPr/>
          <p:nvPr/>
        </p:nvSpPr>
        <p:spPr>
          <a:xfrm>
            <a:off x="411480" y="342900"/>
            <a:ext cx="240075" cy="5490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7"/>
          <p:cNvSpPr/>
          <p:nvPr/>
        </p:nvSpPr>
        <p:spPr>
          <a:xfrm>
            <a:off x="720090" y="260604"/>
            <a:ext cx="5486400" cy="219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WHAT THIS PROPOSAL ADDS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6" name="Google Shape;306;p27"/>
          <p:cNvSpPr/>
          <p:nvPr/>
        </p:nvSpPr>
        <p:spPr>
          <a:xfrm>
            <a:off x="5987034" y="260604"/>
            <a:ext cx="2743200" cy="219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307" name="Google Shape;307;p27"/>
          <p:cNvCxnSpPr/>
          <p:nvPr/>
        </p:nvCxnSpPr>
        <p:spPr>
          <a:xfrm>
            <a:off x="411480" y="4766310"/>
            <a:ext cx="8318700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8" name="Google Shape;308;p27"/>
          <p:cNvSpPr/>
          <p:nvPr/>
        </p:nvSpPr>
        <p:spPr>
          <a:xfrm>
            <a:off x="411480" y="4834890"/>
            <a:ext cx="5486400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09" name="Google Shape;309;p27"/>
          <p:cNvSpPr/>
          <p:nvPr/>
        </p:nvSpPr>
        <p:spPr>
          <a:xfrm>
            <a:off x="8044434" y="4834890"/>
            <a:ext cx="685800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7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7"/>
          <p:cNvSpPr/>
          <p:nvPr/>
        </p:nvSpPr>
        <p:spPr>
          <a:xfrm>
            <a:off x="411480" y="651510"/>
            <a:ext cx="8318700" cy="582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~ Three-month sprint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1" name="Google Shape;311;p27"/>
          <p:cNvSpPr/>
          <p:nvPr/>
        </p:nvSpPr>
        <p:spPr>
          <a:xfrm>
            <a:off x="142078" y="1406006"/>
            <a:ext cx="605925" cy="875925"/>
          </a:xfrm>
          <a:prstGeom prst="rect">
            <a:avLst/>
          </a:prstGeom>
          <a:solidFill>
            <a:srgbClr val="0B1F3A"/>
          </a:solidFill>
          <a:ln cap="flat" cmpd="sng" w="13475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142078" y="1406006"/>
            <a:ext cx="605925" cy="875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0" i="0" lang="en" sz="2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01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7"/>
          <p:cNvSpPr/>
          <p:nvPr/>
        </p:nvSpPr>
        <p:spPr>
          <a:xfrm>
            <a:off x="747973" y="1406006"/>
            <a:ext cx="8040375" cy="875925"/>
          </a:xfrm>
          <a:prstGeom prst="rect">
            <a:avLst/>
          </a:prstGeom>
          <a:solidFill>
            <a:srgbClr val="F6F7F9"/>
          </a:solidFill>
          <a:ln cap="flat" cmpd="sng" w="13475">
            <a:solidFill>
              <a:srgbClr val="F6F7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7"/>
          <p:cNvSpPr/>
          <p:nvPr/>
        </p:nvSpPr>
        <p:spPr>
          <a:xfrm>
            <a:off x="926177" y="1516676"/>
            <a:ext cx="2851200" cy="276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45-DAY PROTOTYPE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5" name="Google Shape;315;p27"/>
          <p:cNvSpPr/>
          <p:nvPr/>
        </p:nvSpPr>
        <p:spPr>
          <a:xfrm>
            <a:off x="926177" y="1738014"/>
            <a:ext cx="3920175" cy="41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Working end-to-end workspace.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7"/>
          <p:cNvSpPr/>
          <p:nvPr/>
        </p:nvSpPr>
        <p:spPr>
          <a:xfrm>
            <a:off x="4917954" y="1572011"/>
            <a:ext cx="4083975" cy="59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Connect Deep Research &amp; Sonar to realtime DBs</a:t>
            </a:r>
            <a:endParaRPr b="0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Labs &amp; Computer handle generative execution</a:t>
            </a:r>
            <a:endParaRPr b="0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1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All visible in a single window</a:t>
            </a:r>
            <a:endParaRPr b="1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17" name="Google Shape;317;p27"/>
          <p:cNvSpPr/>
          <p:nvPr/>
        </p:nvSpPr>
        <p:spPr>
          <a:xfrm>
            <a:off x="142078" y="2420475"/>
            <a:ext cx="605925" cy="875925"/>
          </a:xfrm>
          <a:prstGeom prst="rect">
            <a:avLst/>
          </a:prstGeom>
          <a:solidFill>
            <a:srgbClr val="0B1F3A"/>
          </a:solidFill>
          <a:ln cap="flat" cmpd="sng" w="13475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7"/>
          <p:cNvSpPr/>
          <p:nvPr/>
        </p:nvSpPr>
        <p:spPr>
          <a:xfrm>
            <a:off x="142078" y="2420475"/>
            <a:ext cx="605925" cy="875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0" i="0" lang="en" sz="2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02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747973" y="2420475"/>
            <a:ext cx="8040375" cy="875925"/>
          </a:xfrm>
          <a:prstGeom prst="rect">
            <a:avLst/>
          </a:prstGeom>
          <a:solidFill>
            <a:srgbClr val="F6F7F9"/>
          </a:solidFill>
          <a:ln cap="flat" cmpd="sng" w="13475">
            <a:solidFill>
              <a:srgbClr val="F6F7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7"/>
          <p:cNvSpPr/>
          <p:nvPr/>
        </p:nvSpPr>
        <p:spPr>
          <a:xfrm>
            <a:off x="926177" y="2531144"/>
            <a:ext cx="2851200" cy="276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200 – 500 POWER USERS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21" name="Google Shape;321;p27"/>
          <p:cNvSpPr/>
          <p:nvPr/>
        </p:nvSpPr>
        <p:spPr>
          <a:xfrm>
            <a:off x="926177" y="2752483"/>
            <a:ext cx="3920175" cy="41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First controlled test.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7"/>
          <p:cNvSpPr/>
          <p:nvPr/>
        </p:nvSpPr>
        <p:spPr>
          <a:xfrm>
            <a:off x="4917954" y="2586479"/>
            <a:ext cx="4083975" cy="59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Recruit existing high-frequency enterprise users to pilot</a:t>
            </a:r>
            <a:endParaRPr b="0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1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Highest signal for retention and workflow adoption</a:t>
            </a:r>
            <a:endParaRPr b="1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23" name="Google Shape;323;p27"/>
          <p:cNvSpPr/>
          <p:nvPr/>
        </p:nvSpPr>
        <p:spPr>
          <a:xfrm>
            <a:off x="142078" y="3434944"/>
            <a:ext cx="605925" cy="875925"/>
          </a:xfrm>
          <a:prstGeom prst="rect">
            <a:avLst/>
          </a:prstGeom>
          <a:solidFill>
            <a:srgbClr val="0B1F3A"/>
          </a:solidFill>
          <a:ln cap="flat" cmpd="sng" w="13475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7"/>
          <p:cNvSpPr/>
          <p:nvPr/>
        </p:nvSpPr>
        <p:spPr>
          <a:xfrm>
            <a:off x="142078" y="3434944"/>
            <a:ext cx="605925" cy="875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</a:pPr>
            <a:r>
              <a:rPr b="0" i="0" lang="en" sz="2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03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7"/>
          <p:cNvSpPr/>
          <p:nvPr/>
        </p:nvSpPr>
        <p:spPr>
          <a:xfrm>
            <a:off x="747973" y="3434944"/>
            <a:ext cx="8040375" cy="875925"/>
          </a:xfrm>
          <a:prstGeom prst="rect">
            <a:avLst/>
          </a:prstGeom>
          <a:solidFill>
            <a:srgbClr val="F6F7F9"/>
          </a:solidFill>
          <a:ln cap="flat" cmpd="sng" w="13475">
            <a:solidFill>
              <a:srgbClr val="F6F7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750" lIns="72750" spcFirstLastPara="1" rIns="72750" wrap="square" tIns="72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7"/>
          <p:cNvSpPr/>
          <p:nvPr/>
        </p:nvSpPr>
        <p:spPr>
          <a:xfrm>
            <a:off x="926177" y="3545613"/>
            <a:ext cx="2851200" cy="276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TWO MEASUREMENT QUESTIONS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7"/>
          <p:cNvSpPr/>
          <p:nvPr/>
        </p:nvSpPr>
        <p:spPr>
          <a:xfrm>
            <a:off x="926177" y="3766952"/>
            <a:ext cx="3920175" cy="41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The signals that decide it.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4917954" y="3600948"/>
            <a:ext cx="4083975" cy="59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350" lIns="72750" spcFirstLastPara="1" rIns="72750" wrap="square" tIns="36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Do users come back? </a:t>
            </a:r>
            <a:endParaRPr b="0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Do they begin doing more of their work inside the product?</a:t>
            </a:r>
            <a:endParaRPr b="0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1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How do we quantify or meter its worth?</a:t>
            </a:r>
            <a:endParaRPr b="1" i="0" sz="11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7F5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8" title="@2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336" y="334411"/>
            <a:ext cx="1279253" cy="480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8" title="Perplexity Interface Demo@2x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8582" y="10"/>
            <a:ext cx="3970395" cy="5143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8" title="Frame@2x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338" y="0"/>
            <a:ext cx="1279253" cy="33441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8"/>
          <p:cNvSpPr/>
          <p:nvPr/>
        </p:nvSpPr>
        <p:spPr>
          <a:xfrm>
            <a:off x="6028975" y="0"/>
            <a:ext cx="222600" cy="5143500"/>
          </a:xfrm>
          <a:prstGeom prst="rect">
            <a:avLst/>
          </a:prstGeom>
          <a:solidFill>
            <a:srgbClr val="F7F7F5"/>
          </a:solidFill>
          <a:ln cap="flat" cmpd="sng" w="9525">
            <a:solidFill>
              <a:srgbClr val="F7F7F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8"/>
          <p:cNvSpPr/>
          <p:nvPr/>
        </p:nvSpPr>
        <p:spPr>
          <a:xfrm>
            <a:off x="0" y="0"/>
            <a:ext cx="779400" cy="5143500"/>
          </a:xfrm>
          <a:prstGeom prst="rect">
            <a:avLst/>
          </a:prstGeom>
          <a:solidFill>
            <a:srgbClr val="EFEFEB"/>
          </a:solidFill>
          <a:ln cap="flat" cmpd="sng" w="9525">
            <a:solidFill>
              <a:srgbClr val="EFEF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8"/>
          <p:cNvSpPr/>
          <p:nvPr/>
        </p:nvSpPr>
        <p:spPr>
          <a:xfrm>
            <a:off x="6867737" y="893525"/>
            <a:ext cx="32859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8925" lIns="57850" spcFirstLastPara="1" rIns="57850" wrap="square" tIns="28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97"/>
              <a:buFont typeface="Georgia"/>
              <a:buNone/>
            </a:pPr>
            <a:r>
              <a:rPr lang="en" sz="3797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Interface</a:t>
            </a:r>
            <a:endParaRPr b="0" i="0" sz="3797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0" name="Google Shape;340;p28"/>
          <p:cNvSpPr/>
          <p:nvPr/>
        </p:nvSpPr>
        <p:spPr>
          <a:xfrm>
            <a:off x="6609364" y="1897991"/>
            <a:ext cx="32859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8925" lIns="57850" spcFirstLastPara="1" rIns="57850" wrap="square" tIns="28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D4E6"/>
              </a:buClr>
              <a:buSzPts val="1434"/>
              <a:buFont typeface="Georgia"/>
              <a:buNone/>
            </a:pPr>
            <a:r>
              <a:rPr b="0" i="1" lang="en" sz="1434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Making work easier</a:t>
            </a:r>
            <a:endParaRPr b="0" i="1" sz="1434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1" name="Google Shape;341;p28"/>
          <p:cNvSpPr/>
          <p:nvPr/>
        </p:nvSpPr>
        <p:spPr>
          <a:xfrm>
            <a:off x="6843908" y="4411878"/>
            <a:ext cx="2190600" cy="2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8925" lIns="57850" spcFirstLastPara="1" rIns="57850" wrap="square" tIns="28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28"/>
              <a:buFont typeface="Calibri"/>
              <a:buNone/>
            </a:pPr>
            <a:r>
              <a:rPr b="1" i="0" lang="en" sz="928" u="none" cap="none" strike="noStrike">
                <a:solidFill>
                  <a:srgbClr val="CCCCCC"/>
                </a:solidFill>
                <a:latin typeface="Archivo"/>
                <a:ea typeface="Archivo"/>
                <a:cs typeface="Archivo"/>
                <a:sym typeface="Archivo"/>
              </a:rPr>
              <a:t>Antonio Lopez</a:t>
            </a:r>
            <a:endParaRPr b="0" i="0" sz="928" u="none" cap="none" strike="noStrike">
              <a:solidFill>
                <a:srgbClr val="CCCCCC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342" name="Google Shape;342;p28"/>
          <p:cNvSpPr/>
          <p:nvPr/>
        </p:nvSpPr>
        <p:spPr>
          <a:xfrm>
            <a:off x="6843908" y="4614414"/>
            <a:ext cx="21906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8925" lIns="57850" spcFirstLastPara="1" rIns="57850" wrap="square" tIns="28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A3C0"/>
              </a:buClr>
              <a:buSzPts val="675"/>
              <a:buFont typeface="Calibri"/>
              <a:buNone/>
            </a:pPr>
            <a:r>
              <a:rPr b="0" i="0" lang="en" sz="675" u="none" cap="none" strike="noStrike">
                <a:solidFill>
                  <a:srgbClr val="8FA3C0"/>
                </a:solidFill>
                <a:latin typeface="Archivo"/>
                <a:ea typeface="Archivo"/>
                <a:cs typeface="Archivo"/>
                <a:sym typeface="Archivo"/>
              </a:rPr>
              <a:t>Enterprise AI Deployment  ·  IBM</a:t>
            </a:r>
            <a:endParaRPr b="0" i="0" sz="675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343" name="Google Shape;343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08850" y="931027"/>
            <a:ext cx="735045" cy="73504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8"/>
          <p:cNvSpPr txBox="1"/>
          <p:nvPr/>
        </p:nvSpPr>
        <p:spPr>
          <a:xfrm>
            <a:off x="6028975" y="3043925"/>
            <a:ext cx="30000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434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Thank you!</a:t>
            </a:r>
            <a:endParaRPr i="1" sz="1434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/>
          <p:nvPr/>
        </p:nvSpPr>
        <p:spPr>
          <a:xfrm>
            <a:off x="411480" y="342900"/>
            <a:ext cx="240030" cy="54864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7"/>
          <p:cNvSpPr/>
          <p:nvPr/>
        </p:nvSpPr>
        <p:spPr>
          <a:xfrm>
            <a:off x="720090" y="260604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THE PATTERN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7"/>
          <p:cNvSpPr/>
          <p:nvPr/>
        </p:nvSpPr>
        <p:spPr>
          <a:xfrm>
            <a:off x="5987034" y="260604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72" name="Google Shape;72;p17"/>
          <p:cNvCxnSpPr/>
          <p:nvPr/>
        </p:nvCxnSpPr>
        <p:spPr>
          <a:xfrm>
            <a:off x="411480" y="4766310"/>
            <a:ext cx="8318754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17"/>
          <p:cNvSpPr/>
          <p:nvPr/>
        </p:nvSpPr>
        <p:spPr>
          <a:xfrm>
            <a:off x="411480" y="483489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74" name="Google Shape;74;p17"/>
          <p:cNvSpPr/>
          <p:nvPr/>
        </p:nvSpPr>
        <p:spPr>
          <a:xfrm>
            <a:off x="8044434" y="4834890"/>
            <a:ext cx="685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2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7"/>
          <p:cNvSpPr/>
          <p:nvPr/>
        </p:nvSpPr>
        <p:spPr>
          <a:xfrm>
            <a:off x="411480" y="651510"/>
            <a:ext cx="8318754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Categories open when one product makes a new capability usable in a single sitting.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76" name="Google Shape;76;p17"/>
          <p:cNvSpPr/>
          <p:nvPr/>
        </p:nvSpPr>
        <p:spPr>
          <a:xfrm>
            <a:off x="411480" y="1714500"/>
            <a:ext cx="3953637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3300"/>
              <a:buFont typeface="Georgia"/>
              <a:buNone/>
            </a:pPr>
            <a:r>
              <a:rPr b="0" i="1" lang="en" sz="3300" u="none" cap="none" strike="noStrike">
                <a:solidFill>
                  <a:srgbClr val="0E8C8C"/>
                </a:solidFill>
                <a:latin typeface="Georgia"/>
                <a:ea typeface="Georgia"/>
                <a:cs typeface="Georgia"/>
                <a:sym typeface="Georgia"/>
              </a:rPr>
              <a:t>1979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411480" y="2228850"/>
            <a:ext cx="3953637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200"/>
              <a:buFont typeface="Georgia"/>
              <a:buNone/>
            </a:pPr>
            <a:r>
              <a:rPr b="0" i="1" lang="en" sz="12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Dan Bricklin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411488" y="2503163"/>
            <a:ext cx="3660525" cy="89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00"/>
              <a:buFont typeface="Calibri"/>
              <a:buNone/>
            </a:pPr>
            <a:r>
              <a:rPr b="0" i="0" lang="en" sz="23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Hours to seconds breakthrough</a:t>
            </a:r>
            <a:endParaRPr b="0" i="0" sz="23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79" name="Google Shape;79;p17"/>
          <p:cNvSpPr/>
          <p:nvPr/>
        </p:nvSpPr>
        <p:spPr>
          <a:xfrm>
            <a:off x="411480" y="3566160"/>
            <a:ext cx="1268730" cy="288036"/>
          </a:xfrm>
          <a:prstGeom prst="rect">
            <a:avLst/>
          </a:prstGeom>
          <a:solidFill>
            <a:srgbClr val="E6F4F4"/>
          </a:solidFill>
          <a:ln cap="flat" cmpd="sng" w="12700">
            <a:solidFill>
              <a:srgbClr val="E6F4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/>
          <p:nvPr/>
        </p:nvSpPr>
        <p:spPr>
          <a:xfrm>
            <a:off x="411480" y="3566160"/>
            <a:ext cx="126873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CATEGORY DEFINED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81" name="Google Shape;81;p17"/>
          <p:cNvCxnSpPr/>
          <p:nvPr/>
        </p:nvCxnSpPr>
        <p:spPr>
          <a:xfrm>
            <a:off x="4570857" y="1714500"/>
            <a:ext cx="0" cy="274320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2" name="Google Shape;82;p17"/>
          <p:cNvSpPr/>
          <p:nvPr/>
        </p:nvSpPr>
        <p:spPr>
          <a:xfrm>
            <a:off x="4776597" y="1714500"/>
            <a:ext cx="3953637" cy="48006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3300"/>
              <a:buFont typeface="Georgia"/>
              <a:buNone/>
            </a:pPr>
            <a:r>
              <a:rPr b="0" i="1" lang="en" sz="33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Now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4776597" y="2228850"/>
            <a:ext cx="3953637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200"/>
              <a:buFont typeface="Georgia"/>
              <a:buNone/>
            </a:pPr>
            <a:r>
              <a:rPr b="0" i="1" lang="en" sz="12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AI Companies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4776600" y="2503163"/>
            <a:ext cx="2625525" cy="89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000"/>
              <a:buFont typeface="Calibri"/>
              <a:buNone/>
            </a:pPr>
            <a:r>
              <a:rPr b="0" i="0" lang="en" sz="2300" u="none" cap="none" strike="noStrik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Lagging productivity gains</a:t>
            </a:r>
            <a:endParaRPr b="0" i="0" sz="23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4776597" y="3566160"/>
            <a:ext cx="1062990" cy="288036"/>
          </a:xfrm>
          <a:prstGeom prst="rect">
            <a:avLst/>
          </a:prstGeom>
          <a:solidFill>
            <a:srgbClr val="EEF0F7"/>
          </a:solidFill>
          <a:ln cap="flat" cmpd="sng" w="12700">
            <a:solidFill>
              <a:srgbClr val="EEF0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7"/>
          <p:cNvSpPr/>
          <p:nvPr/>
        </p:nvSpPr>
        <p:spPr>
          <a:xfrm>
            <a:off x="4776597" y="3566160"/>
            <a:ext cx="106299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700"/>
              <a:buFont typeface="Calibri"/>
              <a:buNone/>
            </a:pPr>
            <a:r>
              <a:rPr b="1" i="0" lang="en" sz="7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CATEGORY OPEN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9107" l="0" r="36964" t="0"/>
          <a:stretch/>
        </p:blipFill>
        <p:spPr>
          <a:xfrm>
            <a:off x="2052838" y="352042"/>
            <a:ext cx="4300445" cy="4263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3">
            <a:alphaModFix/>
          </a:blip>
          <a:srcRect b="9107" l="18441" r="11946" t="0"/>
          <a:stretch/>
        </p:blipFill>
        <p:spPr>
          <a:xfrm>
            <a:off x="2342103" y="362802"/>
            <a:ext cx="4749058" cy="426306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143295" y="128119"/>
            <a:ext cx="32817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4925" lIns="94925" spcFirstLastPara="1" rIns="94925" wrap="square" tIns="949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Pro</a:t>
            </a:r>
            <a:endParaRPr sz="250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(before)</a:t>
            </a:r>
            <a:endParaRPr sz="250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7155" y="261463"/>
            <a:ext cx="750989" cy="750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/>
        </p:nvSpPr>
        <p:spPr>
          <a:xfrm>
            <a:off x="143298" y="128125"/>
            <a:ext cx="2100600" cy="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4925" lIns="94925" spcFirstLastPara="1" rIns="94925" wrap="square" tIns="949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Interface</a:t>
            </a:r>
            <a:endParaRPr sz="250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rPr>
              <a:t>(after)</a:t>
            </a:r>
            <a:endParaRPr sz="2500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7155" y="261463"/>
            <a:ext cx="750989" cy="750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@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1876" y="423665"/>
            <a:ext cx="1228228" cy="461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 title="Perplexity Interface Demo@2x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0103" y="102597"/>
            <a:ext cx="3812021" cy="493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 title="Frame@2x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1876" y="102588"/>
            <a:ext cx="1228226" cy="32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1226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/>
        </p:nvSpPr>
        <p:spPr>
          <a:xfrm>
            <a:off x="617220" y="365760"/>
            <a:ext cx="4200000" cy="2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B9C6D8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617220" y="914400"/>
            <a:ext cx="62000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" sz="440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Agenda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617220" y="1554480"/>
            <a:ext cx="6100000" cy="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b="0" i="0" lang="en" sz="1450" u="none" cap="none" strike="noStrike">
                <a:solidFill>
                  <a:srgbClr val="B9C6D8"/>
                </a:solidFill>
                <a:latin typeface="Archivo"/>
                <a:ea typeface="Archivo"/>
                <a:cs typeface="Archivo"/>
                <a:sym typeface="Archivo"/>
              </a:rPr>
              <a:t>Three points for why Perplexity Interface should exist now.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20"/>
          <p:cNvCxnSpPr/>
          <p:nvPr/>
        </p:nvCxnSpPr>
        <p:spPr>
          <a:xfrm>
            <a:off x="617220" y="2057400"/>
            <a:ext cx="7909560" cy="0"/>
          </a:xfrm>
          <a:prstGeom prst="straightConnector1">
            <a:avLst/>
          </a:prstGeom>
          <a:noFill/>
          <a:ln cap="flat" cmpd="sng" w="12700">
            <a:solidFill>
              <a:srgbClr val="24405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20"/>
          <p:cNvSpPr/>
          <p:nvPr/>
        </p:nvSpPr>
        <p:spPr>
          <a:xfrm>
            <a:off x="617220" y="2392680"/>
            <a:ext cx="7909560" cy="585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2440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830580" y="2537680"/>
            <a:ext cx="438000" cy="292000"/>
          </a:xfrm>
          <a:prstGeom prst="roundRect">
            <a:avLst>
              <a:gd fmla="val 16667" name="adj"/>
            </a:avLst>
          </a:prstGeom>
          <a:solidFill>
            <a:srgbClr val="0E8C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955000" y="2596680"/>
            <a:ext cx="210000" cy="14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0"/>
          <p:cNvSpPr txBox="1"/>
          <p:nvPr/>
        </p:nvSpPr>
        <p:spPr>
          <a:xfrm>
            <a:off x="1485900" y="2504680"/>
            <a:ext cx="2700000" cy="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" sz="16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The Fragmentation Tax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1485900" y="2719680"/>
            <a:ext cx="5600000" cy="1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al"/>
              <a:buNone/>
            </a:pPr>
            <a:r>
              <a:rPr b="0" i="0" lang="en" sz="1125" u="none" cap="none" strike="noStrike">
                <a:solidFill>
                  <a:srgbClr val="DDE7F3"/>
                </a:solidFill>
                <a:latin typeface="Archivo"/>
                <a:ea typeface="Archivo"/>
                <a:cs typeface="Archivo"/>
                <a:sym typeface="Archivo"/>
              </a:rPr>
              <a:t>Why context switching blocks the productivity gains companies expected from AI.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617220" y="3242680"/>
            <a:ext cx="7909560" cy="585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2440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830580" y="3387680"/>
            <a:ext cx="438000" cy="292000"/>
          </a:xfrm>
          <a:prstGeom prst="roundRect">
            <a:avLst>
              <a:gd fmla="val 16667" name="adj"/>
            </a:avLst>
          </a:prstGeom>
          <a:solidFill>
            <a:srgbClr val="0E8C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955000" y="3446680"/>
            <a:ext cx="210000" cy="14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1485900" y="3354680"/>
            <a:ext cx="2700000" cy="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" sz="16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The Existing Stack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1485900" y="3569680"/>
            <a:ext cx="5600000" cy="1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al"/>
              <a:buNone/>
            </a:pPr>
            <a:r>
              <a:rPr b="0" i="0" lang="en" sz="1125" u="none" cap="none" strike="noStrike">
                <a:solidFill>
                  <a:srgbClr val="DDE7F3"/>
                </a:solidFill>
                <a:latin typeface="Archivo"/>
                <a:ea typeface="Archivo"/>
                <a:cs typeface="Archivo"/>
                <a:sym typeface="Archivo"/>
              </a:rPr>
              <a:t>How Deep Research, Sonar, Labs, and Computer already contain the pieces needed.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/>
          <p:nvPr/>
        </p:nvSpPr>
        <p:spPr>
          <a:xfrm>
            <a:off x="617220" y="4092680"/>
            <a:ext cx="7909560" cy="585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2440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830580" y="4237680"/>
            <a:ext cx="438000" cy="292000"/>
          </a:xfrm>
          <a:prstGeom prst="roundRect">
            <a:avLst>
              <a:gd fmla="val 16667" name="adj"/>
            </a:avLst>
          </a:prstGeom>
          <a:solidFill>
            <a:srgbClr val="0E8C8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955000" y="4296680"/>
            <a:ext cx="210000" cy="14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1485900" y="4204680"/>
            <a:ext cx="2700000" cy="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" sz="1650" u="none" cap="none" strike="noStrike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Timing &amp; Prototype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1485900" y="4419680"/>
            <a:ext cx="5600000" cy="1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al"/>
              <a:buNone/>
            </a:pPr>
            <a:r>
              <a:rPr b="0" i="0" lang="en" sz="1125" u="none" cap="none" strike="noStrike">
                <a:solidFill>
                  <a:srgbClr val="DDE7F3"/>
                </a:solidFill>
                <a:latin typeface="Archivo"/>
                <a:ea typeface="Archivo"/>
                <a:cs typeface="Archivo"/>
                <a:sym typeface="Archivo"/>
              </a:rPr>
              <a:t>Why the category will form quickly, and what to test in a 45-day pilot.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/>
          <p:nvPr/>
        </p:nvSpPr>
        <p:spPr>
          <a:xfrm>
            <a:off x="411480" y="4834890"/>
            <a:ext cx="5486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/>
          <p:nvPr/>
        </p:nvSpPr>
        <p:spPr>
          <a:xfrm>
            <a:off x="411480" y="342900"/>
            <a:ext cx="240030" cy="54864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1"/>
          <p:cNvSpPr/>
          <p:nvPr/>
        </p:nvSpPr>
        <p:spPr>
          <a:xfrm>
            <a:off x="720090" y="260604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WHAT AI CAN DO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5987034" y="260604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36" name="Google Shape;136;p21"/>
          <p:cNvCxnSpPr/>
          <p:nvPr/>
        </p:nvCxnSpPr>
        <p:spPr>
          <a:xfrm>
            <a:off x="411480" y="4766310"/>
            <a:ext cx="8318754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7" name="Google Shape;137;p21"/>
          <p:cNvSpPr/>
          <p:nvPr/>
        </p:nvSpPr>
        <p:spPr>
          <a:xfrm>
            <a:off x="411480" y="483489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38" name="Google Shape;138;p21"/>
          <p:cNvSpPr/>
          <p:nvPr/>
        </p:nvSpPr>
        <p:spPr>
          <a:xfrm>
            <a:off x="8044434" y="4834890"/>
            <a:ext cx="685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3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1"/>
          <p:cNvSpPr/>
          <p:nvPr/>
        </p:nvSpPr>
        <p:spPr>
          <a:xfrm>
            <a:off x="411480" y="651510"/>
            <a:ext cx="8318754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No environment runs all four in sequence.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40" name="Google Shape;140;p21"/>
          <p:cNvCxnSpPr/>
          <p:nvPr/>
        </p:nvCxnSpPr>
        <p:spPr>
          <a:xfrm>
            <a:off x="165656" y="1405885"/>
            <a:ext cx="2066850" cy="0"/>
          </a:xfrm>
          <a:prstGeom prst="straightConnector1">
            <a:avLst/>
          </a:prstGeom>
          <a:noFill/>
          <a:ln cap="flat" cmpd="sng" w="19050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1" name="Google Shape;141;p21"/>
          <p:cNvSpPr/>
          <p:nvPr/>
        </p:nvSpPr>
        <p:spPr>
          <a:xfrm>
            <a:off x="165656" y="1474465"/>
            <a:ext cx="2066850" cy="24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1"/>
          <p:cNvSpPr/>
          <p:nvPr/>
        </p:nvSpPr>
        <p:spPr>
          <a:xfrm>
            <a:off x="165656" y="1714495"/>
            <a:ext cx="2066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7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Research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1"/>
          <p:cNvSpPr/>
          <p:nvPr/>
        </p:nvSpPr>
        <p:spPr>
          <a:xfrm>
            <a:off x="165656" y="2125977"/>
            <a:ext cx="20668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Synthesizing global reports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Contextualizing business cases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44" name="Google Shape;144;p21"/>
          <p:cNvCxnSpPr/>
          <p:nvPr/>
        </p:nvCxnSpPr>
        <p:spPr>
          <a:xfrm>
            <a:off x="2414271" y="1405885"/>
            <a:ext cx="2066850" cy="0"/>
          </a:xfrm>
          <a:prstGeom prst="straightConnector1">
            <a:avLst/>
          </a:prstGeom>
          <a:noFill/>
          <a:ln cap="flat" cmpd="sng" w="19050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21"/>
          <p:cNvSpPr/>
          <p:nvPr/>
        </p:nvSpPr>
        <p:spPr>
          <a:xfrm>
            <a:off x="2414271" y="1474465"/>
            <a:ext cx="2066850" cy="24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1"/>
          <p:cNvSpPr/>
          <p:nvPr/>
        </p:nvSpPr>
        <p:spPr>
          <a:xfrm>
            <a:off x="2414271" y="1714495"/>
            <a:ext cx="2066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7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Reason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1"/>
          <p:cNvSpPr/>
          <p:nvPr/>
        </p:nvSpPr>
        <p:spPr>
          <a:xfrm>
            <a:off x="2414271" y="2125977"/>
            <a:ext cx="20668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Grounding ideas in sources &amp; structure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Deciphering truths in messy data lakes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48" name="Google Shape;148;p21"/>
          <p:cNvCxnSpPr/>
          <p:nvPr/>
        </p:nvCxnSpPr>
        <p:spPr>
          <a:xfrm>
            <a:off x="4662886" y="1405885"/>
            <a:ext cx="2066850" cy="0"/>
          </a:xfrm>
          <a:prstGeom prst="straightConnector1">
            <a:avLst/>
          </a:prstGeom>
          <a:noFill/>
          <a:ln cap="flat" cmpd="sng" w="19050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9" name="Google Shape;149;p21"/>
          <p:cNvSpPr/>
          <p:nvPr/>
        </p:nvSpPr>
        <p:spPr>
          <a:xfrm>
            <a:off x="4662886" y="1474465"/>
            <a:ext cx="2066850" cy="24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1"/>
          <p:cNvSpPr/>
          <p:nvPr/>
        </p:nvSpPr>
        <p:spPr>
          <a:xfrm>
            <a:off x="4662886" y="1714495"/>
            <a:ext cx="2066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7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Code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1"/>
          <p:cNvSpPr/>
          <p:nvPr/>
        </p:nvSpPr>
        <p:spPr>
          <a:xfrm>
            <a:off x="4662886" y="2125977"/>
            <a:ext cx="20668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Creating tangible outputs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Accelerating processes 10x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52" name="Google Shape;152;p21"/>
          <p:cNvCxnSpPr/>
          <p:nvPr/>
        </p:nvCxnSpPr>
        <p:spPr>
          <a:xfrm>
            <a:off x="6911501" y="1405885"/>
            <a:ext cx="2066850" cy="0"/>
          </a:xfrm>
          <a:prstGeom prst="straightConnector1">
            <a:avLst/>
          </a:prstGeom>
          <a:noFill/>
          <a:ln cap="flat" cmpd="sng" w="19050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3" name="Google Shape;153;p21"/>
          <p:cNvSpPr/>
          <p:nvPr/>
        </p:nvSpPr>
        <p:spPr>
          <a:xfrm>
            <a:off x="6911501" y="1474465"/>
            <a:ext cx="2066850" cy="24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1"/>
          <p:cNvSpPr/>
          <p:nvPr/>
        </p:nvSpPr>
        <p:spPr>
          <a:xfrm>
            <a:off x="6911501" y="1714495"/>
            <a:ext cx="206685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700"/>
              <a:buFont typeface="Georgia"/>
              <a:buNone/>
            </a:pPr>
            <a:r>
              <a:rPr b="0" i="0" lang="en" sz="17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Write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1"/>
          <p:cNvSpPr/>
          <p:nvPr/>
        </p:nvSpPr>
        <p:spPr>
          <a:xfrm>
            <a:off x="6911501" y="2125977"/>
            <a:ext cx="20668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Crafting prose of discoveries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2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Drafting documentation</a:t>
            </a:r>
            <a:endParaRPr b="0" i="0" sz="12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6" name="Google Shape;156;p21"/>
          <p:cNvSpPr/>
          <p:nvPr/>
        </p:nvSpPr>
        <p:spPr>
          <a:xfrm>
            <a:off x="467531" y="3262088"/>
            <a:ext cx="8318700" cy="1028700"/>
          </a:xfrm>
          <a:prstGeom prst="rect">
            <a:avLst/>
          </a:prstGeom>
          <a:solidFill>
            <a:srgbClr val="F6F7F9"/>
          </a:solidFill>
          <a:ln cap="flat" cmpd="sng" w="12700">
            <a:solidFill>
              <a:srgbClr val="F6F7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412634" y="3262088"/>
            <a:ext cx="54900" cy="102870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501300" y="3288900"/>
            <a:ext cx="7543125" cy="987075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Who Cares? </a:t>
            </a:r>
            <a:endParaRPr b="1" i="0" sz="1800" u="none" cap="none" strike="noStrike">
              <a:solidFill>
                <a:srgbClr val="0B1F3A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Context switching (Fragmentation Tax) costs the economy an estimated $450 billion annually</a:t>
            </a:r>
            <a:endParaRPr b="0" i="0" sz="1800" u="none" cap="none" strike="noStrike">
              <a:solidFill>
                <a:srgbClr val="1A1A1A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411488" y="4410197"/>
            <a:ext cx="7973325" cy="2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1" lang="en" sz="6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The Effects of Multitasking on Organizations. Published via PR Newswire</a:t>
            </a:r>
            <a:endParaRPr b="0" i="0" sz="6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/>
          <p:nvPr/>
        </p:nvSpPr>
        <p:spPr>
          <a:xfrm>
            <a:off x="411480" y="342900"/>
            <a:ext cx="240030" cy="54864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720090" y="260604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POINT 1 — THE FRAGMENTATION TAX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67" name="Google Shape;167;p22"/>
          <p:cNvSpPr/>
          <p:nvPr/>
        </p:nvSpPr>
        <p:spPr>
          <a:xfrm>
            <a:off x="5987034" y="260604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168" name="Google Shape;168;p22"/>
          <p:cNvCxnSpPr/>
          <p:nvPr/>
        </p:nvCxnSpPr>
        <p:spPr>
          <a:xfrm>
            <a:off x="411480" y="4766310"/>
            <a:ext cx="8318754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22"/>
          <p:cNvSpPr/>
          <p:nvPr/>
        </p:nvSpPr>
        <p:spPr>
          <a:xfrm>
            <a:off x="411480" y="483489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8044434" y="4834890"/>
            <a:ext cx="685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4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2"/>
          <p:cNvSpPr/>
          <p:nvPr/>
        </p:nvSpPr>
        <p:spPr>
          <a:xfrm>
            <a:off x="411480" y="651510"/>
            <a:ext cx="8318754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The Fragmentation Tax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412567" y="1673376"/>
            <a:ext cx="4022325" cy="1714500"/>
          </a:xfrm>
          <a:prstGeom prst="rect">
            <a:avLst/>
          </a:prstGeom>
          <a:solidFill>
            <a:srgbClr val="F6F7F9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412567" y="1673376"/>
            <a:ext cx="4022325" cy="5490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652597" y="1844826"/>
            <a:ext cx="354217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ENTERPRISE ADOPTION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652597" y="2050566"/>
            <a:ext cx="3542175" cy="89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6900"/>
              <a:buFont typeface="Georgia"/>
              <a:buNone/>
            </a:pPr>
            <a:r>
              <a:rPr b="0" i="0" lang="en" sz="6900" u="none" cap="none" strike="noStrike">
                <a:solidFill>
                  <a:srgbClr val="0E8C8C"/>
                </a:solidFill>
                <a:latin typeface="Georgia"/>
                <a:ea typeface="Georgia"/>
                <a:cs typeface="Georgia"/>
                <a:sym typeface="Georgia"/>
              </a:rPr>
              <a:t>89%</a:t>
            </a:r>
            <a:endParaRPr b="0" i="0" sz="6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652597" y="2942106"/>
            <a:ext cx="35421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of enterprise buyers report using AI tools regularly.</a:t>
            </a:r>
            <a:endParaRPr b="0" i="0" sz="9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4709105" y="1673376"/>
            <a:ext cx="4022325" cy="1714500"/>
          </a:xfrm>
          <a:prstGeom prst="rect">
            <a:avLst/>
          </a:prstGeom>
          <a:solidFill>
            <a:srgbClr val="F6F7F9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2"/>
          <p:cNvSpPr/>
          <p:nvPr/>
        </p:nvSpPr>
        <p:spPr>
          <a:xfrm>
            <a:off x="4709105" y="1673376"/>
            <a:ext cx="4022325" cy="54900"/>
          </a:xfrm>
          <a:prstGeom prst="rect">
            <a:avLst/>
          </a:prstGeom>
          <a:solidFill>
            <a:srgbClr val="B23A48"/>
          </a:solidFill>
          <a:ln cap="flat" cmpd="sng" w="12700">
            <a:solidFill>
              <a:srgbClr val="B23A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4949135" y="1844826"/>
            <a:ext cx="354217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48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B23A48"/>
                </a:solidFill>
                <a:latin typeface="Archivo"/>
                <a:ea typeface="Archivo"/>
                <a:cs typeface="Archivo"/>
                <a:sym typeface="Archivo"/>
              </a:rPr>
              <a:t>MEANINGFUL GAINS</a:t>
            </a:r>
            <a:endParaRPr b="0" i="0" sz="8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4949135" y="2050566"/>
            <a:ext cx="3542175" cy="89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3A48"/>
              </a:buClr>
              <a:buSzPts val="6900"/>
              <a:buFont typeface="Georgia"/>
              <a:buNone/>
            </a:pPr>
            <a:r>
              <a:rPr b="0" i="0" lang="en" sz="6900" u="none" cap="none" strike="noStrike">
                <a:solidFill>
                  <a:srgbClr val="B23A48"/>
                </a:solidFill>
                <a:latin typeface="Georgia"/>
                <a:ea typeface="Georgia"/>
                <a:cs typeface="Georgia"/>
                <a:sym typeface="Georgia"/>
              </a:rPr>
              <a:t>40%</a:t>
            </a:r>
            <a:endParaRPr b="0" i="0" sz="6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4949135" y="2942106"/>
            <a:ext cx="35421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of the same cohort report measurable productivity lift.</a:t>
            </a:r>
            <a:endParaRPr b="0" i="0" sz="9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82" name="Google Shape;182;p22"/>
          <p:cNvSpPr/>
          <p:nvPr/>
        </p:nvSpPr>
        <p:spPr>
          <a:xfrm>
            <a:off x="2113059" y="3528497"/>
            <a:ext cx="4650975" cy="891450"/>
          </a:xfrm>
          <a:prstGeom prst="rect">
            <a:avLst/>
          </a:prstGeom>
          <a:solidFill>
            <a:srgbClr val="0B1F3A"/>
          </a:solidFill>
          <a:ln cap="flat" cmpd="sng" w="12700">
            <a:solidFill>
              <a:srgbClr val="0B1F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2218640" y="3717122"/>
            <a:ext cx="48123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1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49-point gap  </a:t>
            </a:r>
            <a:endParaRPr b="1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0" i="0" lang="en" sz="1900" u="none" cap="none" strike="noStrike">
                <a:solidFill>
                  <a:srgbClr val="C8D4E6"/>
                </a:solidFill>
                <a:latin typeface="Calibri"/>
                <a:ea typeface="Calibri"/>
                <a:cs typeface="Calibri"/>
                <a:sym typeface="Calibri"/>
              </a:rPr>
              <a:t>is an opportunity to capture value for users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411480" y="4560570"/>
            <a:ext cx="8318754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600"/>
              <a:buFont typeface="Calibri"/>
              <a:buNone/>
            </a:pPr>
            <a:r>
              <a:rPr b="0" i="1" lang="en" sz="600" u="none" cap="none" strike="noStrike">
                <a:solidFill>
                  <a:srgbClr val="6B7280"/>
                </a:solidFill>
                <a:latin typeface="Georgia"/>
                <a:ea typeface="Georgia"/>
                <a:cs typeface="Georgia"/>
                <a:sym typeface="Georgia"/>
              </a:rPr>
              <a:t>Source: McKinsey enterprise buyer survey, Q1 2025; cross-validated with Goldman Sachs analysis showing AI spend alone did not correlate with productivity, while unified environments showed ~30% gains.</a:t>
            </a:r>
            <a:endParaRPr b="0" i="0" sz="6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/>
          <p:nvPr/>
        </p:nvSpPr>
        <p:spPr>
          <a:xfrm>
            <a:off x="411480" y="347472"/>
            <a:ext cx="237744" cy="54864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3"/>
          <p:cNvSpPr txBox="1"/>
          <p:nvPr/>
        </p:nvSpPr>
        <p:spPr>
          <a:xfrm>
            <a:off x="722376" y="314532"/>
            <a:ext cx="553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"/>
              <a:buFont typeface="Arial"/>
              <a:buNone/>
            </a:pPr>
            <a:r>
              <a:rPr b="1" i="0" lang="en" sz="78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GOLDMAN SACHS — PRODUCTIVITY SIGNAL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5989320" y="314519"/>
            <a:ext cx="274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"/>
              <a:buFont typeface="Arial"/>
              <a:buNone/>
            </a:pPr>
            <a:r>
              <a:rPr b="1" i="0" lang="en" sz="68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3"/>
          <p:cNvSpPr txBox="1"/>
          <p:nvPr/>
        </p:nvSpPr>
        <p:spPr>
          <a:xfrm>
            <a:off x="411480" y="4837176"/>
            <a:ext cx="5303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"/>
              <a:buFont typeface="Arial"/>
              <a:buNone/>
            </a:pPr>
            <a:r>
              <a:rPr b="0" i="0" lang="en" sz="725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5715000" y="4837176"/>
            <a:ext cx="301752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0" i="0" lang="en" sz="65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Source: Goldman Sachs cross-economy earnings analysis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3"/>
          <p:cNvSpPr txBox="1"/>
          <p:nvPr/>
        </p:nvSpPr>
        <p:spPr>
          <a:xfrm>
            <a:off x="411480" y="640080"/>
            <a:ext cx="80467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en" sz="255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Productivity follows workflow design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429768" y="1124712"/>
            <a:ext cx="77724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Arial"/>
              <a:buNone/>
            </a:pPr>
            <a:r>
              <a:rPr b="0" i="0" lang="en" sz="98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The lift appears where work happens inside one unified environment.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3"/>
          <p:cNvSpPr/>
          <p:nvPr/>
        </p:nvSpPr>
        <p:spPr>
          <a:xfrm>
            <a:off x="390725" y="1632289"/>
            <a:ext cx="4023300" cy="2048100"/>
          </a:xfrm>
          <a:prstGeom prst="rect">
            <a:avLst/>
          </a:prstGeom>
          <a:solidFill>
            <a:srgbClr val="FFFFFF"/>
          </a:solidFill>
          <a:ln cap="flat" cmpd="sng" w="11000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3"/>
          <p:cNvSpPr/>
          <p:nvPr/>
        </p:nvSpPr>
        <p:spPr>
          <a:xfrm>
            <a:off x="390735" y="1632293"/>
            <a:ext cx="4023300" cy="549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3"/>
          <p:cNvSpPr txBox="1"/>
          <p:nvPr/>
        </p:nvSpPr>
        <p:spPr>
          <a:xfrm>
            <a:off x="710667" y="1854004"/>
            <a:ext cx="33834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" sz="95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UNIFIED ENVIRONMENT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3"/>
          <p:cNvSpPr/>
          <p:nvPr/>
        </p:nvSpPr>
        <p:spPr>
          <a:xfrm>
            <a:off x="637514" y="2283359"/>
            <a:ext cx="3273600" cy="804600"/>
          </a:xfrm>
          <a:prstGeom prst="rect">
            <a:avLst/>
          </a:prstGeom>
          <a:solidFill>
            <a:srgbClr val="FFFFFF"/>
          </a:solidFill>
          <a:ln cap="flat" cmpd="sng" w="150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3"/>
          <p:cNvSpPr txBox="1"/>
          <p:nvPr/>
        </p:nvSpPr>
        <p:spPr>
          <a:xfrm>
            <a:off x="722369" y="2338650"/>
            <a:ext cx="29079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b="1" i="0" lang="en" sz="115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ONE WORKSPACE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3"/>
          <p:cNvSpPr/>
          <p:nvPr/>
        </p:nvSpPr>
        <p:spPr>
          <a:xfrm>
            <a:off x="1323315" y="2768405"/>
            <a:ext cx="548700" cy="228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3"/>
          <p:cNvSpPr/>
          <p:nvPr/>
        </p:nvSpPr>
        <p:spPr>
          <a:xfrm>
            <a:off x="1999971" y="2768405"/>
            <a:ext cx="548700" cy="228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/>
          <p:nvPr/>
        </p:nvSpPr>
        <p:spPr>
          <a:xfrm>
            <a:off x="2676627" y="2768405"/>
            <a:ext cx="548700" cy="228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3"/>
          <p:cNvSpPr/>
          <p:nvPr/>
        </p:nvSpPr>
        <p:spPr>
          <a:xfrm>
            <a:off x="1177011" y="2713541"/>
            <a:ext cx="155400" cy="155400"/>
          </a:xfrm>
          <a:prstGeom prst="ellipse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3"/>
          <p:cNvSpPr/>
          <p:nvPr/>
        </p:nvSpPr>
        <p:spPr>
          <a:xfrm>
            <a:off x="1853667" y="2713541"/>
            <a:ext cx="155400" cy="155400"/>
          </a:xfrm>
          <a:prstGeom prst="ellipse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3"/>
          <p:cNvSpPr/>
          <p:nvPr/>
        </p:nvSpPr>
        <p:spPr>
          <a:xfrm>
            <a:off x="2530323" y="2713541"/>
            <a:ext cx="155400" cy="155400"/>
          </a:xfrm>
          <a:prstGeom prst="ellipse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3"/>
          <p:cNvSpPr/>
          <p:nvPr/>
        </p:nvSpPr>
        <p:spPr>
          <a:xfrm>
            <a:off x="3206979" y="2713541"/>
            <a:ext cx="155400" cy="155400"/>
          </a:xfrm>
          <a:prstGeom prst="ellipse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"/>
          <p:cNvSpPr/>
          <p:nvPr/>
        </p:nvSpPr>
        <p:spPr>
          <a:xfrm>
            <a:off x="4954959" y="3118715"/>
            <a:ext cx="428100" cy="5289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125900" lIns="125900" spcFirstLastPara="1" rIns="125900" wrap="square" tIns="125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3"/>
          <p:cNvSpPr/>
          <p:nvPr/>
        </p:nvSpPr>
        <p:spPr>
          <a:xfrm>
            <a:off x="5622319" y="2791330"/>
            <a:ext cx="428100" cy="8565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125900" lIns="125900" spcFirstLastPara="1" rIns="125900" wrap="square" tIns="125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3"/>
          <p:cNvSpPr/>
          <p:nvPr/>
        </p:nvSpPr>
        <p:spPr>
          <a:xfrm>
            <a:off x="6289679" y="2438762"/>
            <a:ext cx="428100" cy="12087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125900" lIns="125900" spcFirstLastPara="1" rIns="125900" wrap="square" tIns="125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6957039" y="2073602"/>
            <a:ext cx="428100" cy="1574100"/>
          </a:xfrm>
          <a:prstGeom prst="rect">
            <a:avLst/>
          </a:prstGeom>
          <a:solidFill>
            <a:srgbClr val="0E8C8C"/>
          </a:solidFill>
          <a:ln>
            <a:noFill/>
          </a:ln>
        </p:spPr>
        <p:txBody>
          <a:bodyPr anchorCtr="0" anchor="ctr" bIns="125900" lIns="125900" spcFirstLastPara="1" rIns="125900" wrap="square" tIns="125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3"/>
          <p:cNvSpPr/>
          <p:nvPr/>
        </p:nvSpPr>
        <p:spPr>
          <a:xfrm>
            <a:off x="4740900" y="3647568"/>
            <a:ext cx="2959200" cy="31500"/>
          </a:xfrm>
          <a:prstGeom prst="rect">
            <a:avLst/>
          </a:prstGeom>
          <a:solidFill>
            <a:srgbClr val="C8D4E6"/>
          </a:solidFill>
          <a:ln>
            <a:noFill/>
          </a:ln>
        </p:spPr>
        <p:txBody>
          <a:bodyPr anchorCtr="0" anchor="ctr" bIns="125900" lIns="125900" spcFirstLastPara="1" rIns="125900" wrap="square" tIns="125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7599215" y="2552087"/>
            <a:ext cx="13221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43"/>
              <a:buFont typeface="Arial"/>
              <a:buNone/>
            </a:pPr>
            <a:r>
              <a:rPr b="1" i="0" lang="en" sz="3443" u="none" cap="none" strike="noStrike">
                <a:solidFill>
                  <a:srgbClr val="0E8C8C"/>
                </a:solidFill>
                <a:latin typeface="Georgia"/>
                <a:ea typeface="Georgia"/>
                <a:cs typeface="Georgia"/>
                <a:sym typeface="Georgia"/>
              </a:rPr>
              <a:t>+30%</a:t>
            </a:r>
            <a:endParaRPr i="0" sz="1928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4" name="Google Shape;214;p23"/>
          <p:cNvSpPr txBox="1"/>
          <p:nvPr/>
        </p:nvSpPr>
        <p:spPr>
          <a:xfrm>
            <a:off x="7611807" y="3294999"/>
            <a:ext cx="13221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3"/>
              <a:buFont typeface="Arial"/>
              <a:buNone/>
            </a:pPr>
            <a:r>
              <a:rPr b="1" i="0" lang="en" sz="923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PRODUCTIVITY</a:t>
            </a:r>
            <a:endParaRPr b="0" i="0" sz="192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"/>
          <p:cNvSpPr/>
          <p:nvPr/>
        </p:nvSpPr>
        <p:spPr>
          <a:xfrm>
            <a:off x="411480" y="342900"/>
            <a:ext cx="240030" cy="54864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720090" y="260604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0E8C8C"/>
                </a:solidFill>
                <a:latin typeface="Calibri"/>
                <a:ea typeface="Calibri"/>
                <a:cs typeface="Calibri"/>
                <a:sym typeface="Calibri"/>
              </a:rPr>
              <a:t>POINT 2 — THE EXISTING STACK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/>
          <p:cNvSpPr/>
          <p:nvPr/>
        </p:nvSpPr>
        <p:spPr>
          <a:xfrm>
            <a:off x="5987034" y="260604"/>
            <a:ext cx="2743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PERPLEXITY INTERFACE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223" name="Google Shape;223;p24"/>
          <p:cNvCxnSpPr/>
          <p:nvPr/>
        </p:nvCxnSpPr>
        <p:spPr>
          <a:xfrm>
            <a:off x="411480" y="4766310"/>
            <a:ext cx="8318700" cy="0"/>
          </a:xfrm>
          <a:prstGeom prst="straightConnector1">
            <a:avLst/>
          </a:prstGeom>
          <a:noFill/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4" name="Google Shape;224;p24"/>
          <p:cNvSpPr/>
          <p:nvPr/>
        </p:nvSpPr>
        <p:spPr>
          <a:xfrm>
            <a:off x="411480" y="4834890"/>
            <a:ext cx="54864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Archivo"/>
                <a:ea typeface="Archivo"/>
                <a:cs typeface="Archivo"/>
                <a:sym typeface="Archivo"/>
              </a:rPr>
              <a:t>Antonio Lopez  ·  Enterprise AI Deployment  ·  IBM</a:t>
            </a:r>
            <a:endParaRPr b="0" i="0" sz="7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25" name="Google Shape;225;p24"/>
          <p:cNvSpPr/>
          <p:nvPr/>
        </p:nvSpPr>
        <p:spPr>
          <a:xfrm>
            <a:off x="8044434" y="4834890"/>
            <a:ext cx="685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00"/>
              <a:buFont typeface="Calibri"/>
              <a:buNone/>
            </a:pPr>
            <a:r>
              <a:rPr b="0" i="0" lang="en" sz="7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5 / 7</a:t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411480" y="651510"/>
            <a:ext cx="8318754" cy="582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21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Archivo"/>
                <a:ea typeface="Archivo"/>
                <a:cs typeface="Archivo"/>
                <a:sym typeface="Archivo"/>
              </a:rPr>
              <a:t>Perplexity existing IP is sufficient for Interface</a:t>
            </a:r>
            <a:endParaRPr b="0" i="0" sz="2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27" name="Google Shape;227;p24"/>
          <p:cNvSpPr/>
          <p:nvPr/>
        </p:nvSpPr>
        <p:spPr>
          <a:xfrm>
            <a:off x="411508" y="1405897"/>
            <a:ext cx="4090725" cy="85725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4"/>
          <p:cNvSpPr/>
          <p:nvPr/>
        </p:nvSpPr>
        <p:spPr>
          <a:xfrm>
            <a:off x="411509" y="1405897"/>
            <a:ext cx="54900" cy="85725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617248" y="1529342"/>
            <a:ext cx="374782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DEEP RESEARCH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617248" y="1693934"/>
            <a:ext cx="3747825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6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Research layer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617248" y="1940822"/>
            <a:ext cx="3747825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Broad synthesis across large source sets</a:t>
            </a:r>
            <a:endParaRPr b="0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4639466" y="1405897"/>
            <a:ext cx="4090725" cy="85725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4639466" y="1405897"/>
            <a:ext cx="54900" cy="85725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4"/>
          <p:cNvSpPr/>
          <p:nvPr/>
        </p:nvSpPr>
        <p:spPr>
          <a:xfrm>
            <a:off x="4845205" y="1529342"/>
            <a:ext cx="374782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SONAR API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35" name="Google Shape;235;p24"/>
          <p:cNvSpPr/>
          <p:nvPr/>
        </p:nvSpPr>
        <p:spPr>
          <a:xfrm>
            <a:off x="4845205" y="1693934"/>
            <a:ext cx="3747825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6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Retrieval layer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4"/>
          <p:cNvSpPr/>
          <p:nvPr/>
        </p:nvSpPr>
        <p:spPr>
          <a:xfrm>
            <a:off x="4845205" y="1940822"/>
            <a:ext cx="3747825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Real-time grounded retrieval from cloud &amp; on-prem</a:t>
            </a:r>
            <a:endParaRPr b="0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37" name="Google Shape;237;p24"/>
          <p:cNvSpPr/>
          <p:nvPr/>
        </p:nvSpPr>
        <p:spPr>
          <a:xfrm>
            <a:off x="411508" y="2434598"/>
            <a:ext cx="4090725" cy="85725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411509" y="2434598"/>
            <a:ext cx="54900" cy="85725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617248" y="2558042"/>
            <a:ext cx="374782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LABS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40" name="Google Shape;240;p24"/>
          <p:cNvSpPr/>
          <p:nvPr/>
        </p:nvSpPr>
        <p:spPr>
          <a:xfrm>
            <a:off x="617248" y="2722634"/>
            <a:ext cx="3747825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6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Reasoning engine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4"/>
          <p:cNvSpPr/>
          <p:nvPr/>
        </p:nvSpPr>
        <p:spPr>
          <a:xfrm>
            <a:off x="617248" y="2969522"/>
            <a:ext cx="3747825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Code execution and structured analysis</a:t>
            </a:r>
            <a:endParaRPr b="0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42" name="Google Shape;242;p24"/>
          <p:cNvSpPr/>
          <p:nvPr/>
        </p:nvSpPr>
        <p:spPr>
          <a:xfrm>
            <a:off x="4639466" y="2434598"/>
            <a:ext cx="4090725" cy="85725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4"/>
          <p:cNvSpPr/>
          <p:nvPr/>
        </p:nvSpPr>
        <p:spPr>
          <a:xfrm>
            <a:off x="4639466" y="2434598"/>
            <a:ext cx="54900" cy="857250"/>
          </a:xfrm>
          <a:prstGeom prst="rect">
            <a:avLst/>
          </a:prstGeom>
          <a:solidFill>
            <a:srgbClr val="0E8C8C"/>
          </a:solidFill>
          <a:ln cap="flat" cmpd="sng" w="127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4"/>
          <p:cNvSpPr/>
          <p:nvPr/>
        </p:nvSpPr>
        <p:spPr>
          <a:xfrm>
            <a:off x="4845205" y="2558042"/>
            <a:ext cx="374782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000" u="none" cap="none" strike="noStrike">
                <a:solidFill>
                  <a:srgbClr val="0E8C8C"/>
                </a:solidFill>
                <a:latin typeface="Archivo"/>
                <a:ea typeface="Archivo"/>
                <a:cs typeface="Archivo"/>
                <a:sym typeface="Archivo"/>
              </a:rPr>
              <a:t>COMPUTER</a:t>
            </a:r>
            <a:endParaRPr b="0" i="0" sz="10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45" name="Google Shape;245;p24"/>
          <p:cNvSpPr/>
          <p:nvPr/>
        </p:nvSpPr>
        <p:spPr>
          <a:xfrm>
            <a:off x="4845205" y="2722634"/>
            <a:ext cx="3747825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16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Action layer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4"/>
          <p:cNvSpPr/>
          <p:nvPr/>
        </p:nvSpPr>
        <p:spPr>
          <a:xfrm>
            <a:off x="4845205" y="2969522"/>
            <a:ext cx="3747825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1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Agent (labor) in the browser</a:t>
            </a:r>
            <a:endParaRPr b="0" i="0" sz="11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247" name="Google Shape;247;p24"/>
          <p:cNvCxnSpPr>
            <a:stCxn id="228" idx="3"/>
            <a:endCxn id="238" idx="1"/>
          </p:cNvCxnSpPr>
          <p:nvPr/>
        </p:nvCxnSpPr>
        <p:spPr>
          <a:xfrm flipH="1">
            <a:off x="411509" y="1834522"/>
            <a:ext cx="54900" cy="1028700"/>
          </a:xfrm>
          <a:prstGeom prst="curvedConnector5">
            <a:avLst>
              <a:gd fmla="val -325307" name="adj1"/>
              <a:gd fmla="val 50000" name="adj2"/>
              <a:gd fmla="val 425307" name="adj3"/>
            </a:avLst>
          </a:prstGeom>
          <a:noFill/>
          <a:ln cap="flat" cmpd="sng" w="381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8" name="Google Shape;248;p24"/>
          <p:cNvCxnSpPr/>
          <p:nvPr/>
        </p:nvCxnSpPr>
        <p:spPr>
          <a:xfrm rot="5400000">
            <a:off x="4152565" y="2324798"/>
            <a:ext cx="1028700" cy="54900"/>
          </a:xfrm>
          <a:prstGeom prst="curvedConnector5">
            <a:avLst>
              <a:gd fmla="val 0" name="adj1"/>
              <a:gd fmla="val 0" name="adj2"/>
              <a:gd fmla="val 0" name="adj3"/>
            </a:avLst>
          </a:prstGeom>
          <a:noFill/>
          <a:ln cap="flat" cmpd="sng" w="38100">
            <a:solidFill>
              <a:srgbClr val="0E8C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9" name="Google Shape;249;p24"/>
          <p:cNvSpPr/>
          <p:nvPr/>
        </p:nvSpPr>
        <p:spPr>
          <a:xfrm>
            <a:off x="2691094" y="3630966"/>
            <a:ext cx="4394925" cy="1107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6DB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4"/>
          <p:cNvSpPr/>
          <p:nvPr/>
        </p:nvSpPr>
        <p:spPr>
          <a:xfrm>
            <a:off x="2691094" y="3630966"/>
            <a:ext cx="54900" cy="1107900"/>
          </a:xfrm>
          <a:prstGeom prst="rect">
            <a:avLst/>
          </a:prstGeom>
          <a:solidFill>
            <a:srgbClr val="20D4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4"/>
          <p:cNvSpPr/>
          <p:nvPr/>
        </p:nvSpPr>
        <p:spPr>
          <a:xfrm>
            <a:off x="2896835" y="3754414"/>
            <a:ext cx="3747825" cy="205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8C8C"/>
              </a:buClr>
              <a:buSzPts val="800"/>
              <a:buFont typeface="Calibri"/>
              <a:buNone/>
            </a:pPr>
            <a:r>
              <a:rPr b="1" i="0" lang="en" sz="1500" u="none" cap="none" strike="noStrike">
                <a:solidFill>
                  <a:srgbClr val="20D4D4"/>
                </a:solidFill>
                <a:latin typeface="Archivo"/>
                <a:ea typeface="Archivo"/>
                <a:cs typeface="Archivo"/>
                <a:sym typeface="Archivo"/>
              </a:rPr>
              <a:t>INTERFACE</a:t>
            </a:r>
            <a:endParaRPr b="0" i="0" sz="1500" u="none" cap="none" strike="noStrike">
              <a:solidFill>
                <a:srgbClr val="20D4D4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252" name="Google Shape;252;p24"/>
          <p:cNvSpPr/>
          <p:nvPr/>
        </p:nvSpPr>
        <p:spPr>
          <a:xfrm>
            <a:off x="2896835" y="4026059"/>
            <a:ext cx="3747825" cy="274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A"/>
              </a:buClr>
              <a:buSzPts val="1400"/>
              <a:buFont typeface="Georgia"/>
              <a:buNone/>
            </a:pPr>
            <a:r>
              <a:rPr b="0" i="0" lang="en" sz="2100" u="none" cap="none" strike="noStrike">
                <a:solidFill>
                  <a:srgbClr val="0B1F3A"/>
                </a:solidFill>
                <a:latin typeface="Georgia"/>
                <a:ea typeface="Georgia"/>
                <a:cs typeface="Georgia"/>
                <a:sym typeface="Georgia"/>
              </a:rPr>
              <a:t>Integrated Deployment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2896835" y="4366350"/>
            <a:ext cx="3747825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900"/>
              <a:buFont typeface="Calibri"/>
              <a:buNone/>
            </a:pPr>
            <a:r>
              <a:rPr b="0" i="0" lang="en" sz="1600" u="none" cap="none" strike="noStrike">
                <a:solidFill>
                  <a:srgbClr val="1A1A1A"/>
                </a:solidFill>
                <a:latin typeface="Archivo"/>
                <a:ea typeface="Archivo"/>
                <a:cs typeface="Archivo"/>
                <a:sym typeface="Archivo"/>
              </a:rPr>
              <a:t>One surface for all kinds of work</a:t>
            </a:r>
            <a:endParaRPr b="0" i="0" sz="1600" u="none" cap="none" strike="noStrike">
              <a:solidFill>
                <a:schemeClr val="dk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cxnSp>
        <p:nvCxnSpPr>
          <p:cNvPr id="254" name="Google Shape;254;p24"/>
          <p:cNvCxnSpPr>
            <a:stCxn id="238" idx="2"/>
          </p:cNvCxnSpPr>
          <p:nvPr/>
        </p:nvCxnSpPr>
        <p:spPr>
          <a:xfrm flipH="1" rot="-5400000">
            <a:off x="1143359" y="2587448"/>
            <a:ext cx="866100" cy="2274900"/>
          </a:xfrm>
          <a:prstGeom prst="curvedConnector2">
            <a:avLst/>
          </a:prstGeom>
          <a:noFill/>
          <a:ln cap="flat" cmpd="sng" w="38100">
            <a:solidFill>
              <a:srgbClr val="20D4D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5" name="Google Shape;255;p24"/>
          <p:cNvCxnSpPr>
            <a:stCxn id="243" idx="2"/>
            <a:endCxn id="250" idx="1"/>
          </p:cNvCxnSpPr>
          <p:nvPr/>
        </p:nvCxnSpPr>
        <p:spPr>
          <a:xfrm rot="5400000">
            <a:off x="3232466" y="2750498"/>
            <a:ext cx="893100" cy="1975800"/>
          </a:xfrm>
          <a:prstGeom prst="curvedConnector4">
            <a:avLst>
              <a:gd fmla="val 14602" name="adj1"/>
              <a:gd fmla="val 123487" name="adj2"/>
            </a:avLst>
          </a:prstGeom>
          <a:noFill/>
          <a:ln cap="flat" cmpd="sng" w="38100">
            <a:solidFill>
              <a:srgbClr val="20D4D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